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9" r:id="rId3"/>
    <p:sldId id="291" r:id="rId4"/>
    <p:sldId id="292" r:id="rId5"/>
    <p:sldId id="257" r:id="rId6"/>
    <p:sldId id="258" r:id="rId7"/>
    <p:sldId id="260" r:id="rId8"/>
    <p:sldId id="286" r:id="rId9"/>
    <p:sldId id="267" r:id="rId10"/>
    <p:sldId id="287" r:id="rId11"/>
    <p:sldId id="289" r:id="rId12"/>
    <p:sldId id="290" r:id="rId13"/>
    <p:sldId id="268" r:id="rId14"/>
    <p:sldId id="288" r:id="rId15"/>
    <p:sldId id="273" r:id="rId16"/>
    <p:sldId id="274" r:id="rId17"/>
    <p:sldId id="272" r:id="rId18"/>
    <p:sldId id="266" r:id="rId19"/>
    <p:sldId id="263" r:id="rId20"/>
    <p:sldId id="275" r:id="rId21"/>
    <p:sldId id="285" r:id="rId22"/>
    <p:sldId id="265" r:id="rId23"/>
    <p:sldId id="284" r:id="rId24"/>
    <p:sldId id="261" r:id="rId25"/>
    <p:sldId id="276" r:id="rId26"/>
    <p:sldId id="26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baseline="0" dirty="0">
                <a:effectLst/>
              </a:rPr>
              <a:t>Distribution across COVID-19 and healthy (non COVID-19) categories</a:t>
            </a:r>
            <a:endParaRPr lang="en-IN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COVID Positive Cough Recordings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Cough Recordings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D-4673-879B-F706A7281F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COVID Negative Cough Recordings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Cough Recordings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1D-4673-879B-F706A7281F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1974672"/>
        <c:axId val="1121982160"/>
      </c:barChart>
      <c:catAx>
        <c:axId val="112197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982160"/>
        <c:crosses val="autoZero"/>
        <c:auto val="1"/>
        <c:lblAlgn val="ctr"/>
        <c:lblOffset val="100"/>
        <c:noMultiLvlLbl val="0"/>
      </c:catAx>
      <c:valAx>
        <c:axId val="112198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97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/>
              <a:t>Nationality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Nationality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CD-4EC2-BA79-3D309228E7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CD-4EC2-BA79-3D309228E7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India</c:v>
                </c:pt>
                <c:pt idx="1">
                  <c:v>Outside India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2515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CD-4EC2-BA79-3D309228E78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0EB9C-3738-4695-959E-EC85DB698C60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AD317-52AC-45BC-BC05-B8AC67D28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7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FEATURES - MFCC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19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13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First 20 coordinates on X-axis are the required MFCCs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AD317-52AC-45BC-BC05-B8AC67D2869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22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that we have the cough audio signals in digital format we need to identify which features to extract in order to obtain maximum information in the cough.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04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A28B9-81B1-4457-BC57-23C2E077B72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4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FF77-BFFD-4FD0-A858-E3443EC90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86F63-2787-4A7D-AC76-824D6AA54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3011-8B9F-4234-B11B-520EA4DB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904C-B489-4F3A-B47C-E9688D19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2A7E6-F724-4469-84D5-7100B1A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53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E4F5-1916-4968-A8E4-F14C905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FA60-4BAC-4E6F-8059-D1F0939CA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0FF6-97E0-4AB8-B937-95E5B7A2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973E-13D7-46C6-AB21-537AF9F3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8D7F4-BE01-4765-A700-FD8B24AA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2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9F3F3-570B-4701-B8F6-6BB7ABFE7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71CAE-F354-46E8-9B48-D89697E1E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2F37-FA7D-4D22-81AA-E299A5BF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ADC1B-7A7E-49ED-BD71-2FC750AE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EC96-7103-4514-98D0-8D41A86D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92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5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E0BAA-067D-4BA1-865E-3D7A259F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22F5D-CBF5-41A2-BCD4-F01C4664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73017-B621-43A8-A564-6777B1D0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5B5650-F767-485B-9AE1-9E064B3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9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7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94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8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04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0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84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1C9A-2497-4C95-9FE2-28981065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FD67-53F0-4F24-B519-ADBD2A0D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209BD-70CF-4A02-9069-D192EE47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D36E-9511-460A-A7FB-E8D324C6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12E66-0346-4702-8743-D5CE9C04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503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338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193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1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A619-B819-47DD-ACC2-57C523D4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41BD3-0C08-4D74-AEA0-3E7BBCB3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4246-1E57-48F9-A32F-0AED90BE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DF2E-DA6F-4F4E-A4BE-B1E2ED41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77CB-8F36-47A8-B108-B2555CFB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2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E83-D818-4693-8DBF-6EB74FC4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4D34-E710-449C-B624-0D174B076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E78CE-A85C-4DCD-8CF4-DDDD5BEA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CF94-26B4-4936-8D7B-AE217E0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4AFC-AABB-49AC-A39B-DB98F767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FB239-3325-4B6C-8E83-A1C98ED7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1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E840-550F-4098-ABA9-40C2690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7948A-65EF-435D-BE58-9DC74722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EEB7-A881-4E27-AABD-B5FBFAEB2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193F4-312F-4BFD-B059-68072C693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735B2-38AB-41F0-BB5A-B7B161EE3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1890-8F1E-4B49-80CB-7D331DF38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E66EF-D819-4B5B-813C-1F966856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E18A-F9B7-4B55-9DBF-53E811D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7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2DD6-2614-4C94-94FD-15BCFD67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F7D09-B212-42E3-B336-0BCB7059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C32F4-3DBA-4580-83D7-949C2457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1280-18B5-4621-865C-EB38BB7D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3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9B29E-DEED-4A1D-82BB-F0D00EB8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C8782-58BA-41DA-8B99-B5DA5360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8141-184C-400B-B1E8-E56DD0DE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2D37-D95C-413B-979F-79E7A97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229B-EE3B-456C-8B05-3C361C19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EBB05-4579-4673-B81A-28B5C966A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B81DE-226A-4277-ABB1-36EB20A1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9D370-4680-4662-9404-F01DD305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17F7-9B98-4857-AB04-74F4EF0C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0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0F0-8AA4-4BE4-BA78-F528E49C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A9EA4-357B-4A3D-A53D-393D5112E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DD3A3-4369-476C-BDDD-EE457CCA5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155CE-473D-4B01-B07F-84FDBD40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15706-3D31-4B73-A925-58687133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C82FB-E7FF-42B0-8E57-1F4D137A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6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DAF65-6A9A-4BE8-88B7-6D27A586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F968-03E2-4F21-B522-09A005F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62AE-9771-41B3-9C54-EE0606A5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5379-36D5-4725-B5B2-672C989C5196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2AF5-8D9D-4DC7-84B5-92B215AA6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4935-E1BD-4ECC-BAAD-E90894352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48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090CAA-CC88-41A9-8C35-025E1C34BFE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FFDE-25C1-44B1-BC3E-FB90B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BTP PPT clipboard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040DB3-BD2B-4761-9251-213D65BCB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63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22CF7-6F81-44E5-891C-7AFC187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43" y="971207"/>
            <a:ext cx="5287113" cy="4915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D59B7-BF64-43AF-902B-46FF328A0808}"/>
              </a:ext>
            </a:extLst>
          </p:cNvPr>
          <p:cNvSpPr/>
          <p:nvPr/>
        </p:nvSpPr>
        <p:spPr>
          <a:xfrm>
            <a:off x="5227782" y="5578764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Vocal 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F7FC5-AAA6-49B7-87BF-3570F644CB37}"/>
              </a:ext>
            </a:extLst>
          </p:cNvPr>
          <p:cNvSpPr/>
          <p:nvPr/>
        </p:nvSpPr>
        <p:spPr>
          <a:xfrm>
            <a:off x="6678115" y="5578649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Glottis</a:t>
            </a:r>
          </a:p>
        </p:txBody>
      </p:sp>
    </p:spTree>
    <p:extLst>
      <p:ext uri="{BB962C8B-B14F-4D97-AF65-F5344CB8AC3E}">
        <p14:creationId xmlns:p14="http://schemas.microsoft.com/office/powerpoint/2010/main" val="273590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4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05433-33BD-4451-83CC-92A51D9A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" y="3020789"/>
            <a:ext cx="2548649" cy="204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55965-7C27-4B32-98B6-433AE44A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34" y="3635528"/>
            <a:ext cx="408755" cy="50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20FF8-9260-40D0-B7D9-2F9DC4C0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86" y="3020789"/>
            <a:ext cx="2548649" cy="2062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655AC-A882-47BE-A1F1-10763A35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19" y="3020789"/>
            <a:ext cx="2849334" cy="1894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38BB5-7D20-443F-AA84-41B545A64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700" y="3635402"/>
            <a:ext cx="450074" cy="55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443BA-7576-49A5-A408-72E444481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962" y="3693644"/>
            <a:ext cx="405080" cy="44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4467B-F483-4C3B-9C01-1E7545DC9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716" y="3104555"/>
            <a:ext cx="2739284" cy="166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07B18-977F-4B30-A4E2-9B532B8BD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586" y="5252557"/>
            <a:ext cx="2699265" cy="10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69E5B4-88F7-4E0A-B78E-D036746F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425568"/>
            <a:ext cx="3133725" cy="123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98966-E3CB-4A47-AE62-A17389BB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82" y="5274797"/>
            <a:ext cx="2786372" cy="932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27500-0ED7-4FF8-9A9C-C5665E3A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37" y="3705560"/>
            <a:ext cx="2679614" cy="932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6A1696-4807-4221-8EA5-131C70E04430}"/>
              </a:ext>
            </a:extLst>
          </p:cNvPr>
          <p:cNvSpPr txBox="1"/>
          <p:nvPr/>
        </p:nvSpPr>
        <p:spPr>
          <a:xfrm>
            <a:off x="4463932" y="3574755"/>
            <a:ext cx="2068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Vocal 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7166F-4366-47BD-89F6-7AA049CE0F44}"/>
              </a:ext>
            </a:extLst>
          </p:cNvPr>
          <p:cNvSpPr txBox="1"/>
          <p:nvPr/>
        </p:nvSpPr>
        <p:spPr>
          <a:xfrm>
            <a:off x="4417231" y="5113512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Glottal Pulse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C91F9-703E-4C9B-9555-F42DF0A64D5B}"/>
              </a:ext>
            </a:extLst>
          </p:cNvPr>
          <p:cNvCxnSpPr>
            <a:cxnSpLocks/>
          </p:cNvCxnSpPr>
          <p:nvPr/>
        </p:nvCxnSpPr>
        <p:spPr>
          <a:xfrm flipV="1">
            <a:off x="3509010" y="4112590"/>
            <a:ext cx="691515" cy="757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11F85E-6D4C-406F-BC80-42547EE43C5D}"/>
              </a:ext>
            </a:extLst>
          </p:cNvPr>
          <p:cNvCxnSpPr>
            <a:cxnSpLocks/>
          </p:cNvCxnSpPr>
          <p:nvPr/>
        </p:nvCxnSpPr>
        <p:spPr>
          <a:xfrm>
            <a:off x="3503669" y="4842951"/>
            <a:ext cx="636180" cy="893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0232D8-7182-480C-816A-11C74712620E}"/>
              </a:ext>
            </a:extLst>
          </p:cNvPr>
          <p:cNvSpPr txBox="1"/>
          <p:nvPr/>
        </p:nvSpPr>
        <p:spPr>
          <a:xfrm>
            <a:off x="1185284" y="4294763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of portion of signal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232D54-A594-4E3F-A18F-8637283C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12" y="3692830"/>
            <a:ext cx="2679614" cy="95823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EA546F-33D7-44EA-B0B0-BC3E9E8A2883}"/>
              </a:ext>
            </a:extLst>
          </p:cNvPr>
          <p:cNvCxnSpPr>
            <a:cxnSpLocks/>
          </p:cNvCxnSpPr>
          <p:nvPr/>
        </p:nvCxnSpPr>
        <p:spPr>
          <a:xfrm>
            <a:off x="6642735" y="4126878"/>
            <a:ext cx="345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lace of Articulation | FREE Pronunciation E-Course | The Mimic Method">
            <a:extLst>
              <a:ext uri="{FF2B5EF4-FFF2-40B4-BE49-F238E27FC236}">
                <a16:creationId xmlns:a16="http://schemas.microsoft.com/office/drawing/2014/main" id="{EB029D6D-441B-4804-9474-C03183AE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1" y="198146"/>
            <a:ext cx="3227105" cy="32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4" descr="Sound Terminology">
            <a:extLst>
              <a:ext uri="{FF2B5EF4-FFF2-40B4-BE49-F238E27FC236}">
                <a16:creationId xmlns:a16="http://schemas.microsoft.com/office/drawing/2014/main" id="{926AEB35-E529-4BB0-B277-7E6327310B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Sound Terminology">
            <a:extLst>
              <a:ext uri="{FF2B5EF4-FFF2-40B4-BE49-F238E27FC236}">
                <a16:creationId xmlns:a16="http://schemas.microsoft.com/office/drawing/2014/main" id="{2457CBFD-B6D1-4E2D-86F2-1E7F35CC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01" y="583075"/>
            <a:ext cx="29051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DE114-919C-455C-AB95-9D1FA446EF42}"/>
              </a:ext>
            </a:extLst>
          </p:cNvPr>
          <p:cNvCxnSpPr>
            <a:cxnSpLocks/>
          </p:cNvCxnSpPr>
          <p:nvPr/>
        </p:nvCxnSpPr>
        <p:spPr>
          <a:xfrm flipH="1">
            <a:off x="2105891" y="2410691"/>
            <a:ext cx="775854" cy="21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93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to Digital Converter (ADC):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482D3-62EC-4B9B-8007-4A6E9D7B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77" y="1259488"/>
            <a:ext cx="1902573" cy="115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0FA10-DD4E-42B8-AEF7-83F556FA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308" y="2794308"/>
            <a:ext cx="2621730" cy="9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742490-949D-4E34-83C8-270FAB1F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334" y="3891133"/>
            <a:ext cx="2474104" cy="1257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43071-8326-4E1C-9439-00B29F729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624" y="5474765"/>
            <a:ext cx="2278814" cy="823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1E017-6997-48F1-8357-8CA7CA40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56" y="2181649"/>
            <a:ext cx="36957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2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/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02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(Mel Frequency Cepstral </a:t>
            </a: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13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IN" dirty="0"/>
              <a:t>Can we make a COVID-19 detection method which: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give accurate test results in relatively less time?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more frequently (hourly/daily)?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detect </a:t>
            </a:r>
            <a:r>
              <a:rPr lang="en-IN" dirty="0" err="1"/>
              <a:t>Newdasdsfsafefjwpidms;k</a:t>
            </a:r>
            <a:r>
              <a:rPr lang="en-IN" dirty="0"/>
              <a:t>,. Strains?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without Medical Assistance?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cheaper than RTPCR?</a:t>
            </a:r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algn="l"/>
            <a:r>
              <a:rPr lang="en-IN" dirty="0"/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CCAA1144-E559-445C-AEC7-865AEBFCCAD8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4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Diagram depicting how a short-time Fourier transform is computed.">
            <a:extLst>
              <a:ext uri="{FF2B5EF4-FFF2-40B4-BE49-F238E27FC236}">
                <a16:creationId xmlns:a16="http://schemas.microsoft.com/office/drawing/2014/main" id="{B4BC2680-23C4-4A22-85FF-B8F55BF4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28" y="1825625"/>
            <a:ext cx="5855999" cy="39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5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New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CAB8313-7ECD-4056-9363-6CF57BAB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2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FFF4-A814-4A70-BA58-26A031E4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Cough Pattern Data Distribution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F8BAD-8745-4078-8BB2-2ADCCAB01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939450"/>
              </p:ext>
            </p:extLst>
          </p:nvPr>
        </p:nvGraphicFramePr>
        <p:xfrm>
          <a:off x="3426690" y="3112655"/>
          <a:ext cx="7927109" cy="306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129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2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 concisely describe the overall shape of a spectrum.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Short Term Fourier Transform on the Digital Signal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pplsci 10 07208 g001">
            <a:extLst>
              <a:ext uri="{FF2B5EF4-FFF2-40B4-BE49-F238E27FC236}">
                <a16:creationId xmlns:a16="http://schemas.microsoft.com/office/drawing/2014/main" id="{9E01ED12-41C3-42FE-9591-109B9A35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999771"/>
            <a:ext cx="3640108" cy="391273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/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𝑆𝑇𝐹𝑇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,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 </m:t>
                          </m:r>
                        </m:e>
                      </m:nary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𝑛𝐻</m:t>
                          </m:r>
                        </m:e>
                      </m:d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𝑘𝑚</m:t>
                          </m:r>
                        </m:sup>
                      </m:sSubSup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,0≤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−1,1≤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68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FF0A0-6006-46F2-8D05-F412B991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785444"/>
            <a:ext cx="4799198" cy="28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0643-51AE-4378-9D92-5292C116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Applsci 10 07208 g001">
            <a:extLst>
              <a:ext uri="{FF2B5EF4-FFF2-40B4-BE49-F238E27FC236}">
                <a16:creationId xmlns:a16="http://schemas.microsoft.com/office/drawing/2014/main" id="{E52DF94B-2A51-4659-9CEC-12ACF07F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54" y="1397145"/>
            <a:ext cx="444678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9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FAA8A4-0C34-4C06-A059-8ACCF1F1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24437" cy="4023360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A total of 25 time-frequency features are extracted from each cough audio sample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These features were extracted after a careful literature review on cough identification, detection and classification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19520-52FF-41A4-BE37-7B948981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8421C3A-B5CD-4F3C-817E-ACF15C28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B15D8F9-285B-4949-B6B3-EE89D21AF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5163" y="3548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B931F-F2E1-4A7D-8C06-E4C440A1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5" y="3296709"/>
            <a:ext cx="6925293" cy="2680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25C71-4AD8-4A5C-8D96-B88D5D8C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67" y="3548063"/>
            <a:ext cx="2684780" cy="1927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55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8FAF8-26A6-49C4-8B60-5234F6F0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966" y="177777"/>
            <a:ext cx="2430579" cy="151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8CCA-7878-475F-B98D-359F3125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68" y="2129359"/>
            <a:ext cx="833553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24C491-FA38-4038-AFC7-1DD711A2B531}"/>
              </a:ext>
            </a:extLst>
          </p:cNvPr>
          <p:cNvSpPr txBox="1">
            <a:spLocks/>
          </p:cNvSpPr>
          <p:nvPr/>
        </p:nvSpPr>
        <p:spPr>
          <a:xfrm>
            <a:off x="1097279" y="1459958"/>
            <a:ext cx="10224437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total of 25 time-frequency features are extracted from each cough audio sample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 features were mean of instantaneous frequency peaks of each audio wave and 20 MFCCs(Mel Frequency Cepstral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features were extracted after a careful literature review on cough identification, detection and classification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26563-AF02-4461-8886-B7308739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3" y="3339573"/>
            <a:ext cx="6925293" cy="2680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D47EF-33C0-40D4-A4CC-F379A1B5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55" y="3590927"/>
            <a:ext cx="2684780" cy="1927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60A04-C720-4490-9B09-AA3A7709AFFB}"/>
              </a:ext>
            </a:extLst>
          </p:cNvPr>
          <p:cNvSpPr txBox="1"/>
          <p:nvPr/>
        </p:nvSpPr>
        <p:spPr>
          <a:xfrm rot="16200000">
            <a:off x="609188" y="456453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EBE3-5E21-4DCB-9165-3774BF9D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CEC9B9-D1B1-4B19-95D0-F6046BB0F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365325"/>
              </p:ext>
            </p:extLst>
          </p:nvPr>
        </p:nvGraphicFramePr>
        <p:xfrm>
          <a:off x="3241964" y="3260435"/>
          <a:ext cx="8111836" cy="2916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690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1E99-842A-49B7-AADB-3441039E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onavirus cases are growing exponentially – here&amp;#39;s what that means">
            <a:extLst>
              <a:ext uri="{FF2B5EF4-FFF2-40B4-BE49-F238E27FC236}">
                <a16:creationId xmlns:a16="http://schemas.microsoft.com/office/drawing/2014/main" id="{DD74461A-11A4-4AB6-8D94-2DB7ACEF791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46" y="1825625"/>
            <a:ext cx="3551162" cy="2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&amp;#39;Swiss cheese&amp;#39; approach can help contain Covid-19 - STAT">
            <a:extLst>
              <a:ext uri="{FF2B5EF4-FFF2-40B4-BE49-F238E27FC236}">
                <a16:creationId xmlns:a16="http://schemas.microsoft.com/office/drawing/2014/main" id="{35E57393-6771-47BC-80F2-C542E8BF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46" y="2970065"/>
            <a:ext cx="5363308" cy="32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78C8-EBFA-46BC-A78C-F38D4C1D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2050" name="Picture 2" descr="&quot;Flatten the curve&quot; has been used to raise awareness about social distancing and how it can impact the burden of COVID-19. Image: CDC.">
            <a:extLst>
              <a:ext uri="{FF2B5EF4-FFF2-40B4-BE49-F238E27FC236}">
                <a16:creationId xmlns:a16="http://schemas.microsoft.com/office/drawing/2014/main" id="{7B61A242-5083-4A44-B535-4BAB9BE458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3" y="3588238"/>
            <a:ext cx="5391050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733CA-0846-43FC-A975-B15C60E45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40" y="3635377"/>
            <a:ext cx="5000622" cy="2857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11B7C-5BDB-4AF4-AE1B-9543A594C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3493"/>
            <a:ext cx="4908303" cy="28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0EA51-FCB0-4B9A-A32A-D005059B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2546449"/>
            <a:ext cx="4162425" cy="24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STFT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)=∫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sup>
                    </m:sSup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Newdasdsfsafefjwpidms;k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,.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81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885EF8-0D5F-4001-B4CB-8E20C092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43" y="5150199"/>
            <a:ext cx="2849333" cy="110903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reveals the variation of the signal’s frequency content as time evolves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59D62-1AD0-4947-9F6F-7FDB1E32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0" y="2877932"/>
            <a:ext cx="2548649" cy="204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79DE8-8C31-4526-AE9F-ABE40E6D8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70" y="3492671"/>
            <a:ext cx="408755" cy="507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58AF6-6B3A-4A7D-A1D7-7947FFFD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022" y="2877932"/>
            <a:ext cx="2548649" cy="2062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64C48-02DC-4498-AD22-5CFA09AF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355" y="2877932"/>
            <a:ext cx="2849334" cy="189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5E51D-318B-49C3-94D9-C58A88D7F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836" y="3492545"/>
            <a:ext cx="450074" cy="550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4A28B-7D0A-4029-AFB1-11A63D0F5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098" y="3550787"/>
            <a:ext cx="405080" cy="441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1B0357-B3E8-4C87-826E-DEFEE8A67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852" y="2961698"/>
            <a:ext cx="2739284" cy="166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/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DFT 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 Discrete Fourier Transform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IDFT  Inverse DFT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𝑀𝑎𝑔𝑛𝑖𝑡𝑢𝑑𝑒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𝑑𝐵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)=10</m:t>
                      </m:r>
                      <m:r>
                        <m:rPr>
                          <m:sty m:val="p"/>
                        </m:rP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log</m:t>
                      </m:r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⁡</m:t>
                      </m:r>
                      <m:d>
                        <m:dPr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𝑃𝑜𝑤𝑒𝑟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𝑃𝑜𝑤𝑒𝑟</m:t>
                                  </m:r>
                                </m:e>
                                <m:sub>
                                  <m: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blipFill>
                <a:blip r:embed="rId11"/>
                <a:stretch>
                  <a:fillRect l="-616" t="-6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/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to digital Signal: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11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STFT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=∫</m:t>
                      </m:r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𝑓𝑡</m:t>
                          </m:r>
                        </m:sup>
                      </m:sSup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blipFill>
                <a:blip r:embed="rId12"/>
                <a:stretch>
                  <a:fillRect l="-455" t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61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960</Words>
  <Application>Microsoft Office PowerPoint</Application>
  <PresentationFormat>Widescreen</PresentationFormat>
  <Paragraphs>121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Retrospect</vt:lpstr>
      <vt:lpstr>BTP PPT clipboard</vt:lpstr>
      <vt:lpstr>Cough Pattern Data Distribution 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Groww Product Deck</dc:title>
  <dc:creator>HImanshu Himan</dc:creator>
  <cp:lastModifiedBy>Himanshu</cp:lastModifiedBy>
  <cp:revision>30</cp:revision>
  <dcterms:created xsi:type="dcterms:W3CDTF">2021-10-14T15:19:41Z</dcterms:created>
  <dcterms:modified xsi:type="dcterms:W3CDTF">2022-03-30T13:41:02Z</dcterms:modified>
</cp:coreProperties>
</file>